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0"/>
  </p:notesMasterIdLst>
  <p:sldIdLst>
    <p:sldId id="256" r:id="rId2"/>
    <p:sldId id="263" r:id="rId3"/>
    <p:sldId id="264" r:id="rId4"/>
    <p:sldId id="265" r:id="rId5"/>
    <p:sldId id="266" r:id="rId6"/>
    <p:sldId id="267" r:id="rId7"/>
    <p:sldId id="268" r:id="rId8"/>
    <p:sldId id="261"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5" autoAdjust="0"/>
    <p:restoredTop sz="93969" autoAdjust="0"/>
  </p:normalViewPr>
  <p:slideViewPr>
    <p:cSldViewPr snapToGrid="0">
      <p:cViewPr>
        <p:scale>
          <a:sx n="81" d="100"/>
          <a:sy n="81" d="100"/>
        </p:scale>
        <p:origin x="-300" y="21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36EBD5-0E20-4348-8E16-71641A9426D9}" type="datetimeFigureOut">
              <a:rPr lang="en-US" smtClean="0"/>
              <a:t>10/15/2021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A4E0E1-C226-4C90-9D7D-CDC2D75D44D1}" type="slidenum">
              <a:rPr lang="en-US" smtClean="0"/>
              <a:t>‹#›</a:t>
            </a:fld>
            <a:endParaRPr lang="en-US"/>
          </a:p>
        </p:txBody>
      </p:sp>
    </p:spTree>
    <p:extLst>
      <p:ext uri="{BB962C8B-B14F-4D97-AF65-F5344CB8AC3E}">
        <p14:creationId xmlns:p14="http://schemas.microsoft.com/office/powerpoint/2010/main" val="3050473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1988800" y="3048"/>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11137EC-B9D5-4B9C-8294-2E3FA31DFC06}" type="datetimeFigureOut">
              <a:rPr lang="en-US" smtClean="0"/>
              <a:t>10/15/2021</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207264" y="2420112"/>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7F06B180-5CDA-4694-9987-33A35B8D71FF}" type="slidenum">
              <a:rPr lang="en-US" smtClean="0"/>
              <a:t>‹#›</a:t>
            </a:fld>
            <a:endParaRPr lang="en-US"/>
          </a:p>
        </p:txBody>
      </p:sp>
      <p:sp>
        <p:nvSpPr>
          <p:cNvPr id="8" name="Title 7"/>
          <p:cNvSpPr>
            <a:spLocks noGrp="1"/>
          </p:cNvSpPr>
          <p:nvPr>
            <p:ph type="ctrTitle"/>
          </p:nvPr>
        </p:nvSpPr>
        <p:spPr>
          <a:xfrm>
            <a:off x="914400" y="381000"/>
            <a:ext cx="103632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11137EC-B9D5-4B9C-8294-2E3FA31DFC06}" type="datetimeFigureOut">
              <a:rPr lang="en-US" smtClean="0"/>
              <a:t>10/15/2021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815584" y="1026373"/>
            <a:ext cx="609600" cy="441325"/>
          </a:xfrm>
        </p:spPr>
        <p:txBody>
          <a:bodyPr/>
          <a:lstStyle/>
          <a:p>
            <a:fld id="{7F06B180-5CDA-4694-9987-33A35B8D71FF}" type="slidenum">
              <a:rPr lang="en-US" smtClean="0"/>
              <a:t>‹#›</a:t>
            </a:fld>
            <a:endParaRPr lang="en-US"/>
          </a:p>
        </p:txBody>
      </p:sp>
      <p:sp>
        <p:nvSpPr>
          <p:cNvPr id="8" name="Content Placeholder 7"/>
          <p:cNvSpPr>
            <a:spLocks noGrp="1"/>
          </p:cNvSpPr>
          <p:nvPr>
            <p:ph sz="quarter" idx="1"/>
          </p:nvPr>
        </p:nvSpPr>
        <p:spPr>
          <a:xfrm>
            <a:off x="402336" y="1527048"/>
            <a:ext cx="1133856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1988800" y="1905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203200" y="2286000"/>
            <a:ext cx="11777472"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207264" y="142352"/>
            <a:ext cx="11777472"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824568" y="2743200"/>
            <a:ext cx="8640232"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F11137EC-B9D5-4B9C-8294-2E3FA31DFC06}" type="datetimeFigureOut">
              <a:rPr lang="en-US" smtClean="0"/>
              <a:t>10/15/2021</a:t>
            </a:fld>
            <a:endParaRPr lang="en-US"/>
          </a:p>
        </p:txBody>
      </p:sp>
      <p:sp>
        <p:nvSpPr>
          <p:cNvPr id="8" name="Straight Connector 7"/>
          <p:cNvSpPr>
            <a:spLocks noChangeShapeType="1"/>
          </p:cNvSpPr>
          <p:nvPr/>
        </p:nvSpPr>
        <p:spPr bwMode="auto">
          <a:xfrm>
            <a:off x="203200" y="2438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7F06B180-5CDA-4694-9987-33A35B8D71FF}" type="slidenum">
              <a:rPr lang="en-US" smtClean="0"/>
              <a:t>‹#›</a:t>
            </a:fld>
            <a:endParaRPr lang="en-US"/>
          </a:p>
        </p:txBody>
      </p:sp>
      <p:sp>
        <p:nvSpPr>
          <p:cNvPr id="2" name="Title 1"/>
          <p:cNvSpPr>
            <a:spLocks noGrp="1"/>
          </p:cNvSpPr>
          <p:nvPr>
            <p:ph type="title"/>
          </p:nvPr>
        </p:nvSpPr>
        <p:spPr>
          <a:xfrm>
            <a:off x="963084" y="533400"/>
            <a:ext cx="103632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02336" y="228600"/>
            <a:ext cx="113792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7721600" y="6409944"/>
            <a:ext cx="4059936" cy="365760"/>
          </a:xfrm>
        </p:spPr>
        <p:txBody>
          <a:bodyPr/>
          <a:lstStyle/>
          <a:p>
            <a:fld id="{F11137EC-B9D5-4B9C-8294-2E3FA31DFC06}" type="datetimeFigureOut">
              <a:rPr lang="en-US" smtClean="0"/>
              <a:t>10/15/2021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06B180-5CDA-4694-9987-33A35B8D71FF}" type="slidenum">
              <a:rPr lang="en-US" smtClean="0"/>
              <a:t>‹#›</a:t>
            </a:fld>
            <a:endParaRPr lang="en-US"/>
          </a:p>
        </p:txBody>
      </p:sp>
      <p:sp>
        <p:nvSpPr>
          <p:cNvPr id="8" name="Straight Connector 7"/>
          <p:cNvSpPr>
            <a:spLocks noChangeShapeType="1"/>
          </p:cNvSpPr>
          <p:nvPr/>
        </p:nvSpPr>
        <p:spPr bwMode="auto">
          <a:xfrm flipV="1">
            <a:off x="6084107" y="1575653"/>
            <a:ext cx="11895"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402336" y="1371600"/>
            <a:ext cx="53848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6400800" y="1371600"/>
            <a:ext cx="53848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6096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12192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203200" y="1371600"/>
            <a:ext cx="11777472"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94564" y="6391656"/>
            <a:ext cx="11777472"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11137EC-B9D5-4B9C-8294-2E3FA31DFC06}" type="datetimeFigureOut">
              <a:rPr lang="en-US" smtClean="0"/>
              <a:t>10/15/2021</a:t>
            </a:fld>
            <a:endParaRPr lang="en-US"/>
          </a:p>
        </p:txBody>
      </p:sp>
      <p:sp>
        <p:nvSpPr>
          <p:cNvPr id="8" name="Footer Placeholder 7"/>
          <p:cNvSpPr>
            <a:spLocks noGrp="1"/>
          </p:cNvSpPr>
          <p:nvPr>
            <p:ph type="ftr" sz="quarter" idx="11"/>
          </p:nvPr>
        </p:nvSpPr>
        <p:spPr>
          <a:xfrm>
            <a:off x="406400" y="6409944"/>
            <a:ext cx="4775200" cy="365760"/>
          </a:xfrm>
        </p:spPr>
        <p:txBody>
          <a:bodyPr/>
          <a:lstStyle/>
          <a:p>
            <a:endParaRPr lang="en-US"/>
          </a:p>
        </p:txBody>
      </p:sp>
      <p:sp>
        <p:nvSpPr>
          <p:cNvPr id="15" name="Straight Connector 14"/>
          <p:cNvSpPr>
            <a:spLocks noChangeShapeType="1"/>
          </p:cNvSpPr>
          <p:nvPr/>
        </p:nvSpPr>
        <p:spPr bwMode="auto">
          <a:xfrm>
            <a:off x="203200" y="128016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402336" y="2471383"/>
            <a:ext cx="5388864"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6400800" y="2471383"/>
            <a:ext cx="53848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5791200" y="1042417"/>
            <a:ext cx="609600" cy="441325"/>
          </a:xfrm>
        </p:spPr>
        <p:txBody>
          <a:bodyPr/>
          <a:lstStyle>
            <a:lvl1pPr algn="ctr">
              <a:defRPr/>
            </a:lvl1pPr>
          </a:lstStyle>
          <a:p>
            <a:fld id="{7F06B180-5CDA-4694-9987-33A35B8D71FF}"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11137EC-B9D5-4B9C-8294-2E3FA31DFC06}" type="datetimeFigureOut">
              <a:rPr lang="en-US" smtClean="0"/>
              <a:t>10/15/2021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5791200" y="1036021"/>
            <a:ext cx="609600" cy="441325"/>
          </a:xfrm>
        </p:spPr>
        <p:txBody>
          <a:bodyPr/>
          <a:lstStyle/>
          <a:p>
            <a:fld id="{7F06B180-5CDA-4694-9987-33A35B8D71F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203200" y="158496"/>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11137EC-B9D5-4B9C-8294-2E3FA31DFC06}" type="datetimeFigureOut">
              <a:rPr lang="en-US" smtClean="0"/>
              <a:t>10/15/2021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5689600" y="6324600"/>
            <a:ext cx="812800" cy="441324"/>
          </a:xfrm>
        </p:spPr>
        <p:txBody>
          <a:bodyPr/>
          <a:lstStyle>
            <a:lvl1pPr>
              <a:defRPr>
                <a:solidFill>
                  <a:srgbClr val="FFFFFF"/>
                </a:solidFill>
              </a:defRPr>
            </a:lvl1pPr>
          </a:lstStyle>
          <a:p>
            <a:fld id="{7F06B180-5CDA-4694-9987-33A35B8D71F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203200" y="152400"/>
            <a:ext cx="1177747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8000" y="914400"/>
            <a:ext cx="31496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4165600" y="685800"/>
            <a:ext cx="75184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828800" y="312739"/>
            <a:ext cx="609600" cy="441325"/>
          </a:xfrm>
        </p:spPr>
        <p:txBody>
          <a:bodyPr/>
          <a:lstStyle>
            <a:lvl1pPr>
              <a:defRPr>
                <a:solidFill>
                  <a:schemeClr val="accent3">
                    <a:shade val="75000"/>
                  </a:schemeClr>
                </a:solidFill>
              </a:defRPr>
            </a:lvl1pPr>
          </a:lstStyle>
          <a:p>
            <a:fld id="{7F06B180-5CDA-4694-9987-33A35B8D71FF}" type="slidenum">
              <a:rPr lang="en-US" smtClean="0"/>
              <a:t>‹#›</a:t>
            </a:fld>
            <a:endParaRPr lang="en-US"/>
          </a:p>
        </p:txBody>
      </p:sp>
      <p:sp>
        <p:nvSpPr>
          <p:cNvPr id="21" name="Rectangle 20"/>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11137EC-B9D5-4B9C-8294-2E3FA31DFC06}" type="datetimeFigureOut">
              <a:rPr lang="en-US" smtClean="0"/>
              <a:t>10/15/2021</a:t>
            </a:fld>
            <a:endParaRPr lang="en-US"/>
          </a:p>
        </p:txBody>
      </p:sp>
      <p:sp>
        <p:nvSpPr>
          <p:cNvPr id="6" name="Footer Placeholder 5"/>
          <p:cNvSpPr>
            <a:spLocks noGrp="1"/>
          </p:cNvSpPr>
          <p:nvPr>
            <p:ph type="ftr" sz="quarter" idx="11"/>
          </p:nvPr>
        </p:nvSpPr>
        <p:spPr>
          <a:xfrm>
            <a:off x="402336" y="6410848"/>
            <a:ext cx="451104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203200" y="152400"/>
            <a:ext cx="11777472"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828800" y="312739"/>
            <a:ext cx="609600" cy="441325"/>
          </a:xfrm>
        </p:spPr>
        <p:txBody>
          <a:bodyPr/>
          <a:lstStyle/>
          <a:p>
            <a:fld id="{7F06B180-5CDA-4694-9987-33A35B8D71FF}" type="slidenum">
              <a:rPr lang="en-US" smtClean="0"/>
              <a:t>‹#›</a:t>
            </a:fld>
            <a:endParaRPr lang="en-US"/>
          </a:p>
        </p:txBody>
      </p:sp>
      <p:sp>
        <p:nvSpPr>
          <p:cNvPr id="2" name="Title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00500" y="609600"/>
            <a:ext cx="78232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7717536" y="6404984"/>
            <a:ext cx="4059936" cy="365760"/>
          </a:xfrm>
        </p:spPr>
        <p:txBody>
          <a:bodyPr/>
          <a:lstStyle/>
          <a:p>
            <a:fld id="{F11137EC-B9D5-4B9C-8294-2E3FA31DFC06}" type="datetimeFigureOut">
              <a:rPr lang="en-US" smtClean="0"/>
              <a:t>10/15/2021</a:t>
            </a:fld>
            <a:endParaRPr lang="en-US"/>
          </a:p>
        </p:txBody>
      </p:sp>
      <p:sp>
        <p:nvSpPr>
          <p:cNvPr id="6" name="Footer Placeholder 5"/>
          <p:cNvSpPr>
            <a:spLocks noGrp="1"/>
          </p:cNvSpPr>
          <p:nvPr>
            <p:ph type="ftr" sz="quarter" idx="11"/>
          </p:nvPr>
        </p:nvSpPr>
        <p:spPr>
          <a:xfrm>
            <a:off x="402336" y="6410848"/>
            <a:ext cx="4779264"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11137EC-B9D5-4B9C-8294-2E3FA31DFC06}" type="datetimeFigureOut">
              <a:rPr lang="en-US" smtClean="0"/>
              <a:t>10/15/2021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6B180-5CDA-4694-9987-33A35B8D71F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9347200" y="0"/>
            <a:ext cx="28448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6403340"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9119616"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9245600" y="3020251"/>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9221216" y="3009902"/>
            <a:ext cx="609600" cy="441325"/>
          </a:xfrm>
        </p:spPr>
        <p:txBody>
          <a:bodyPr/>
          <a:lstStyle/>
          <a:p>
            <a:fld id="{7F06B180-5CDA-4694-9987-33A35B8D71FF}" type="slidenum">
              <a:rPr lang="en-US" smtClean="0"/>
              <a:t>‹#›</a:t>
            </a:fld>
            <a:endParaRPr lang="en-US"/>
          </a:p>
        </p:txBody>
      </p:sp>
      <p:sp>
        <p:nvSpPr>
          <p:cNvPr id="3" name="Vertical Text Placeholder 2"/>
          <p:cNvSpPr>
            <a:spLocks noGrp="1"/>
          </p:cNvSpPr>
          <p:nvPr>
            <p:ph type="body" orient="vert" idx="1"/>
          </p:nvPr>
        </p:nvSpPr>
        <p:spPr>
          <a:xfrm>
            <a:off x="406400" y="304800"/>
            <a:ext cx="87376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11137EC-B9D5-4B9C-8294-2E3FA31DFC06}" type="datetimeFigureOut">
              <a:rPr lang="en-US" smtClean="0"/>
              <a:t>10/15/2021</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9855200" y="304802"/>
            <a:ext cx="19304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1"/>
            <a:ext cx="12192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7721600" y="6404984"/>
            <a:ext cx="4059936" cy="365760"/>
          </a:xfrm>
          <a:prstGeom prst="rect">
            <a:avLst/>
          </a:prstGeom>
        </p:spPr>
        <p:txBody>
          <a:bodyPr vert="horz"/>
          <a:lstStyle>
            <a:lvl1pPr algn="r" eaLnBrk="1" latinLnBrk="0" hangingPunct="1">
              <a:defRPr kumimoji="0" sz="1400">
                <a:solidFill>
                  <a:srgbClr val="FFFFFF"/>
                </a:solidFill>
              </a:defRPr>
            </a:lvl1pPr>
          </a:lstStyle>
          <a:p>
            <a:fld id="{F11137EC-B9D5-4B9C-8294-2E3FA31DFC06}" type="datetimeFigureOut">
              <a:rPr lang="en-US" smtClean="0"/>
              <a:t>10/15/2021</a:t>
            </a:fld>
            <a:endParaRPr lang="en-US"/>
          </a:p>
        </p:txBody>
      </p:sp>
      <p:sp>
        <p:nvSpPr>
          <p:cNvPr id="3" name="Footer Placeholder 2"/>
          <p:cNvSpPr>
            <a:spLocks noGrp="1"/>
          </p:cNvSpPr>
          <p:nvPr>
            <p:ph type="ftr" sz="quarter" idx="3"/>
          </p:nvPr>
        </p:nvSpPr>
        <p:spPr>
          <a:xfrm>
            <a:off x="406400" y="6410848"/>
            <a:ext cx="47752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203200" y="1276743"/>
            <a:ext cx="1177747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5791200" y="1040175"/>
            <a:ext cx="6096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F06B180-5CDA-4694-9987-33A35B8D71FF}" type="slidenum">
              <a:rPr lang="en-US" smtClean="0"/>
              <a:t>‹#›</a:t>
            </a:fld>
            <a:endParaRPr lang="en-US"/>
          </a:p>
        </p:txBody>
      </p:sp>
      <p:sp>
        <p:nvSpPr>
          <p:cNvPr id="22" name="Title Placeholder 21"/>
          <p:cNvSpPr>
            <a:spLocks noGrp="1"/>
          </p:cNvSpPr>
          <p:nvPr>
            <p:ph type="title"/>
          </p:nvPr>
        </p:nvSpPr>
        <p:spPr>
          <a:xfrm>
            <a:off x="402336" y="228600"/>
            <a:ext cx="113792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02336" y="1524000"/>
            <a:ext cx="113792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11C051-A7AF-4A7D-9B87-5534838343DA}"/>
              </a:ext>
            </a:extLst>
          </p:cNvPr>
          <p:cNvSpPr>
            <a:spLocks noGrp="1"/>
          </p:cNvSpPr>
          <p:nvPr>
            <p:ph type="title"/>
          </p:nvPr>
        </p:nvSpPr>
        <p:spPr>
          <a:xfrm>
            <a:off x="838200" y="365123"/>
            <a:ext cx="10515600" cy="6049531"/>
          </a:xfrm>
        </p:spPr>
        <p:txBody>
          <a:bodyPr>
            <a:normAutofit/>
          </a:bodyPr>
          <a:lstStyle/>
          <a:p>
            <a:pPr algn="ctr">
              <a:lnSpc>
                <a:spcPct val="200000"/>
              </a:lnSpc>
            </a:pPr>
            <a:r>
              <a:rPr lang="en-US" sz="2800" dirty="0">
                <a:latin typeface="Times New Roman" panose="02020603050405020304" pitchFamily="18" charset="0"/>
                <a:cs typeface="Times New Roman" panose="02020603050405020304" pitchFamily="18" charset="0"/>
              </a:rPr>
              <a:t>Behavior Analysis</a:t>
            </a:r>
            <a:br>
              <a:rPr lang="en-US" sz="2800" dirty="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Name</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Institution</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Course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Instructor</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1687859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7817" y="213802"/>
            <a:ext cx="8911687" cy="1280890"/>
          </a:xfrm>
        </p:spPr>
        <p:txBody>
          <a:bodyPr/>
          <a:lstStyle/>
          <a:p>
            <a:pPr algn="ctr"/>
            <a:r>
              <a:rPr lang="en-US" b="1" dirty="0">
                <a:latin typeface="Times New Roman" pitchFamily="18" charset="0"/>
                <a:cs typeface="Times New Roman" pitchFamily="18" charset="0"/>
              </a:rPr>
              <a:t>Behavior Analysis </a:t>
            </a:r>
            <a:br>
              <a:rPr lang="en-US" b="1" dirty="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396997" y="1688122"/>
            <a:ext cx="11302634" cy="4818185"/>
          </a:xfrm>
        </p:spPr>
        <p:txBody>
          <a:bodyPr>
            <a:normAutofit fontScale="70000" lnSpcReduction="20000"/>
          </a:bodyPr>
          <a:lstStyle/>
          <a:p>
            <a:pPr algn="ctr"/>
            <a:r>
              <a:rPr lang="en-US" b="1" dirty="0" smtClean="0">
                <a:latin typeface="Times New Roman" pitchFamily="18" charset="0"/>
                <a:cs typeface="Times New Roman" pitchFamily="18" charset="0"/>
              </a:rPr>
              <a:t>Introduction </a:t>
            </a:r>
          </a:p>
          <a:p>
            <a:r>
              <a:rPr lang="en-US" dirty="0" smtClean="0">
                <a:latin typeface="Times New Roman" pitchFamily="18" charset="0"/>
                <a:cs typeface="Times New Roman" pitchFamily="18" charset="0"/>
              </a:rPr>
              <a:t>This is the scientific study for principles of behavior and learning. The main concern of the study is understanding, predicting, describing  and changing behavior. They mainly seek possible answers by examining the environmental and biological factors  even though the main interest of the study is the role of environment in changing of </a:t>
            </a:r>
            <a:r>
              <a:rPr lang="en-US" dirty="0">
                <a:latin typeface="Times New Roman" pitchFamily="18" charset="0"/>
                <a:cs typeface="Times New Roman" pitchFamily="18" charset="0"/>
              </a:rPr>
              <a:t>behavior (Baum, </a:t>
            </a:r>
            <a:r>
              <a:rPr lang="en-US" dirty="0" smtClean="0">
                <a:latin typeface="Times New Roman" pitchFamily="18" charset="0"/>
                <a:cs typeface="Times New Roman" pitchFamily="18" charset="0"/>
              </a:rPr>
              <a:t>2018</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Behavior </a:t>
            </a:r>
            <a:r>
              <a:rPr lang="en-US" dirty="0" smtClean="0">
                <a:latin typeface="Times New Roman" pitchFamily="18" charset="0"/>
                <a:cs typeface="Times New Roman" pitchFamily="18" charset="0"/>
              </a:rPr>
              <a:t>analysis has 3 main branches  namely; experimental </a:t>
            </a:r>
            <a:r>
              <a:rPr lang="en-US" dirty="0" smtClean="0">
                <a:latin typeface="Times New Roman" pitchFamily="18" charset="0"/>
                <a:cs typeface="Times New Roman" pitchFamily="18" charset="0"/>
              </a:rPr>
              <a:t>behavior </a:t>
            </a:r>
            <a:r>
              <a:rPr lang="en-US" dirty="0" smtClean="0">
                <a:latin typeface="Times New Roman" pitchFamily="18" charset="0"/>
                <a:cs typeface="Times New Roman" pitchFamily="18" charset="0"/>
              </a:rPr>
              <a:t>analysis,  conceptual </a:t>
            </a:r>
            <a:r>
              <a:rPr lang="en-US" dirty="0" smtClean="0">
                <a:latin typeface="Times New Roman" pitchFamily="18" charset="0"/>
                <a:cs typeface="Times New Roman" pitchFamily="18" charset="0"/>
              </a:rPr>
              <a:t>behavior </a:t>
            </a:r>
            <a:r>
              <a:rPr lang="en-US" dirty="0" smtClean="0">
                <a:latin typeface="Times New Roman" pitchFamily="18" charset="0"/>
                <a:cs typeface="Times New Roman" pitchFamily="18" charset="0"/>
              </a:rPr>
              <a:t>analysis and applied </a:t>
            </a:r>
            <a:r>
              <a:rPr lang="en-US" dirty="0" smtClean="0">
                <a:latin typeface="Times New Roman" pitchFamily="18" charset="0"/>
                <a:cs typeface="Times New Roman" pitchFamily="18" charset="0"/>
              </a:rPr>
              <a:t>behavior </a:t>
            </a:r>
            <a:r>
              <a:rPr lang="en-US" dirty="0" smtClean="0">
                <a:latin typeface="Times New Roman" pitchFamily="18" charset="0"/>
                <a:cs typeface="Times New Roman" pitchFamily="18" charset="0"/>
              </a:rPr>
              <a:t>analysis. </a:t>
            </a:r>
          </a:p>
          <a:p>
            <a:r>
              <a:rPr lang="en-US" dirty="0" smtClean="0">
                <a:latin typeface="Times New Roman" pitchFamily="18" charset="0"/>
                <a:cs typeface="Times New Roman" pitchFamily="18" charset="0"/>
              </a:rPr>
              <a:t>Conceptual </a:t>
            </a:r>
            <a:r>
              <a:rPr lang="en-US" dirty="0" smtClean="0">
                <a:latin typeface="Times New Roman" pitchFamily="18" charset="0"/>
                <a:cs typeface="Times New Roman" pitchFamily="18" charset="0"/>
              </a:rPr>
              <a:t>branch mainly deals with historical, philosophical, methodological, theoretical and philosophical issues that underlines the field. </a:t>
            </a:r>
          </a:p>
          <a:p>
            <a:r>
              <a:rPr lang="en-US" dirty="0" smtClean="0">
                <a:latin typeface="Times New Roman" pitchFamily="18" charset="0"/>
                <a:cs typeface="Times New Roman" pitchFamily="18" charset="0"/>
              </a:rPr>
              <a:t>Experimental </a:t>
            </a:r>
            <a:r>
              <a:rPr lang="en-US" dirty="0" smtClean="0">
                <a:latin typeface="Times New Roman" pitchFamily="18" charset="0"/>
                <a:cs typeface="Times New Roman" pitchFamily="18" charset="0"/>
              </a:rPr>
              <a:t>behavior </a:t>
            </a:r>
            <a:r>
              <a:rPr lang="en-US" dirty="0" smtClean="0">
                <a:latin typeface="Times New Roman" pitchFamily="18" charset="0"/>
                <a:cs typeface="Times New Roman" pitchFamily="18" charset="0"/>
              </a:rPr>
              <a:t>analysis is the basic research which is used to add towards the body of knowledge  based on the phenomena that influences behavior.</a:t>
            </a:r>
          </a:p>
          <a:p>
            <a:r>
              <a:rPr lang="en-US" dirty="0" smtClean="0">
                <a:latin typeface="Times New Roman" pitchFamily="18" charset="0"/>
                <a:cs typeface="Times New Roman" pitchFamily="18" charset="0"/>
              </a:rPr>
              <a:t>Finally the applied </a:t>
            </a:r>
            <a:r>
              <a:rPr lang="en-US" dirty="0" smtClean="0">
                <a:latin typeface="Times New Roman" pitchFamily="18" charset="0"/>
                <a:cs typeface="Times New Roman" pitchFamily="18" charset="0"/>
              </a:rPr>
              <a:t>behavior </a:t>
            </a:r>
            <a:r>
              <a:rPr lang="en-US" dirty="0" smtClean="0">
                <a:latin typeface="Times New Roman" pitchFamily="18" charset="0"/>
                <a:cs typeface="Times New Roman" pitchFamily="18" charset="0"/>
              </a:rPr>
              <a:t>analysis is to focus mainly on the applications of principles concerning </a:t>
            </a:r>
            <a:r>
              <a:rPr lang="en-US" dirty="0" smtClean="0">
                <a:latin typeface="Times New Roman" pitchFamily="18" charset="0"/>
                <a:cs typeface="Times New Roman" pitchFamily="18" charset="0"/>
              </a:rPr>
              <a:t>behavior  </a:t>
            </a:r>
            <a:r>
              <a:rPr lang="en-US" dirty="0" smtClean="0">
                <a:latin typeface="Times New Roman" pitchFamily="18" charset="0"/>
                <a:cs typeface="Times New Roman" pitchFamily="18" charset="0"/>
              </a:rPr>
              <a:t>towards the needs of individuals which helps to promote </a:t>
            </a:r>
            <a:r>
              <a:rPr lang="en-US" dirty="0" smtClean="0">
                <a:latin typeface="Times New Roman" pitchFamily="18" charset="0"/>
                <a:cs typeface="Times New Roman" pitchFamily="18" charset="0"/>
              </a:rPr>
              <a:t>behavior </a:t>
            </a:r>
            <a:r>
              <a:rPr lang="en-US" dirty="0" smtClean="0">
                <a:latin typeface="Times New Roman" pitchFamily="18" charset="0"/>
                <a:cs typeface="Times New Roman" pitchFamily="18" charset="0"/>
              </a:rPr>
              <a:t>change as well as improving the quality of life. </a:t>
            </a:r>
          </a:p>
          <a:p>
            <a:r>
              <a:rPr lang="en-US" dirty="0">
                <a:latin typeface="Times New Roman" pitchFamily="18" charset="0"/>
                <a:cs typeface="Times New Roman" pitchFamily="18" charset="0"/>
              </a:rPr>
              <a:t>evolution of </a:t>
            </a:r>
            <a:r>
              <a:rPr lang="en-US" dirty="0" smtClean="0">
                <a:latin typeface="Times New Roman" pitchFamily="18" charset="0"/>
                <a:cs typeface="Times New Roman" pitchFamily="18" charset="0"/>
              </a:rPr>
              <a:t>behaviorism, </a:t>
            </a:r>
            <a:r>
              <a:rPr lang="en-US" dirty="0" smtClean="0">
                <a:latin typeface="Times New Roman" pitchFamily="18" charset="0"/>
                <a:cs typeface="Times New Roman" pitchFamily="18" charset="0"/>
              </a:rPr>
              <a:t>behaviorism </a:t>
            </a:r>
            <a:r>
              <a:rPr lang="en-US" dirty="0" smtClean="0">
                <a:latin typeface="Times New Roman" pitchFamily="18" charset="0"/>
                <a:cs typeface="Times New Roman" pitchFamily="18" charset="0"/>
              </a:rPr>
              <a:t>was first established by John  B. Watson the 1913 publication on his classic paper. Alter from 1920 towards the mid of 1950s  </a:t>
            </a:r>
            <a:r>
              <a:rPr lang="en-US" dirty="0" smtClean="0">
                <a:latin typeface="Times New Roman" pitchFamily="18" charset="0"/>
                <a:cs typeface="Times New Roman" pitchFamily="18" charset="0"/>
              </a:rPr>
              <a:t>behaviorism </a:t>
            </a:r>
            <a:r>
              <a:rPr lang="en-US" dirty="0" smtClean="0">
                <a:latin typeface="Times New Roman" pitchFamily="18" charset="0"/>
                <a:cs typeface="Times New Roman" pitchFamily="18" charset="0"/>
              </a:rPr>
              <a:t>evolved to be a </a:t>
            </a:r>
            <a:r>
              <a:rPr lang="en-US" dirty="0" smtClean="0">
                <a:latin typeface="Times New Roman" pitchFamily="18" charset="0"/>
                <a:cs typeface="Times New Roman" pitchFamily="18" charset="0"/>
              </a:rPr>
              <a:t>dominant </a:t>
            </a:r>
            <a:r>
              <a:rPr lang="en-US" dirty="0" smtClean="0">
                <a:latin typeface="Times New Roman" pitchFamily="18" charset="0"/>
                <a:cs typeface="Times New Roman" pitchFamily="18" charset="0"/>
              </a:rPr>
              <a:t>school of thought in the field of psychology.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69198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48689" y="316523"/>
            <a:ext cx="10950942" cy="6330462"/>
          </a:xfrm>
        </p:spPr>
        <p:txBody>
          <a:bodyPr>
            <a:normAutofit fontScale="77500" lnSpcReduction="20000"/>
          </a:bodyPr>
          <a:lstStyle/>
          <a:p>
            <a:pPr algn="ctr"/>
            <a:r>
              <a:rPr lang="en-US" b="1" dirty="0">
                <a:latin typeface="Times New Roman" pitchFamily="18" charset="0"/>
                <a:cs typeface="Times New Roman" pitchFamily="18" charset="0"/>
              </a:rPr>
              <a:t>Background of </a:t>
            </a:r>
            <a:r>
              <a:rPr lang="en-US" b="1" dirty="0" smtClean="0">
                <a:latin typeface="Times New Roman" pitchFamily="18" charset="0"/>
                <a:cs typeface="Times New Roman" pitchFamily="18" charset="0"/>
              </a:rPr>
              <a:t>Pavlov</a:t>
            </a:r>
          </a:p>
          <a:p>
            <a:r>
              <a:rPr lang="en-US" dirty="0" smtClean="0">
                <a:latin typeface="Times New Roman" pitchFamily="18" charset="0"/>
                <a:cs typeface="Times New Roman" pitchFamily="18" charset="0"/>
              </a:rPr>
              <a:t>He was born in Ryazan in the Empire of Russia 26/09/1849</a:t>
            </a:r>
          </a:p>
          <a:p>
            <a:r>
              <a:rPr lang="en-US" dirty="0" smtClean="0">
                <a:latin typeface="Times New Roman" pitchFamily="18" charset="0"/>
                <a:cs typeface="Times New Roman" pitchFamily="18" charset="0"/>
              </a:rPr>
              <a:t>He earned a Nobel Prize by performing experiments of the digestive system.</a:t>
            </a:r>
          </a:p>
          <a:p>
            <a:r>
              <a:rPr lang="en-US" dirty="0" smtClean="0">
                <a:latin typeface="Times New Roman" pitchFamily="18" charset="0"/>
                <a:cs typeface="Times New Roman" pitchFamily="18" charset="0"/>
              </a:rPr>
              <a:t> based on his experiments he was able to surgically remove parts of the animal digestive system as he will sever the bundles by watching them.  </a:t>
            </a:r>
          </a:p>
          <a:p>
            <a:r>
              <a:rPr lang="en-US" dirty="0" smtClean="0">
                <a:latin typeface="Times New Roman" pitchFamily="18" charset="0"/>
                <a:cs typeface="Times New Roman" pitchFamily="18" charset="0"/>
              </a:rPr>
              <a:t>Later he was to add fistulas in between the digestive organs  as well as the external pouch in order to examine its contents. </a:t>
            </a:r>
          </a:p>
          <a:p>
            <a:r>
              <a:rPr lang="en-US" dirty="0" smtClean="0">
                <a:latin typeface="Times New Roman" pitchFamily="18" charset="0"/>
                <a:cs typeface="Times New Roman" pitchFamily="18" charset="0"/>
              </a:rPr>
              <a:t>He was later become more famous by his conditioning reflex, as per the experiment he was in a position to condition dogs so that they can salivate after hearing the sound of the </a:t>
            </a:r>
            <a:r>
              <a:rPr lang="en-US" dirty="0">
                <a:latin typeface="Times New Roman" pitchFamily="18" charset="0"/>
                <a:cs typeface="Times New Roman" pitchFamily="18" charset="0"/>
              </a:rPr>
              <a:t>bell (Baum, 2018).</a:t>
            </a:r>
            <a:endParaRPr lang="en-US" dirty="0" smtClean="0">
              <a:latin typeface="Times New Roman" pitchFamily="18" charset="0"/>
              <a:cs typeface="Times New Roman" pitchFamily="18" charset="0"/>
            </a:endParaRPr>
          </a:p>
          <a:p>
            <a:pPr marL="0" indent="0" algn="ct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b="1" dirty="0">
                <a:latin typeface="Times New Roman" pitchFamily="18" charset="0"/>
                <a:cs typeface="Times New Roman" pitchFamily="18" charset="0"/>
              </a:rPr>
              <a:t>Background of </a:t>
            </a:r>
            <a:r>
              <a:rPr lang="en-US" b="1" dirty="0" smtClean="0">
                <a:latin typeface="Times New Roman" pitchFamily="18" charset="0"/>
                <a:cs typeface="Times New Roman" pitchFamily="18" charset="0"/>
              </a:rPr>
              <a:t>Skinner</a:t>
            </a:r>
          </a:p>
          <a:p>
            <a:pPr marL="0" indent="0">
              <a:buNone/>
            </a:pPr>
            <a:r>
              <a:rPr lang="en-US" dirty="0" smtClean="0">
                <a:latin typeface="Times New Roman" pitchFamily="18" charset="0"/>
                <a:cs typeface="Times New Roman" pitchFamily="18" charset="0"/>
              </a:rPr>
              <a:t>He was in Susquehanna  20/03/1904</a:t>
            </a:r>
          </a:p>
          <a:p>
            <a:pPr marL="0" indent="0">
              <a:buNone/>
            </a:pPr>
            <a:r>
              <a:rPr lang="en-US" dirty="0" smtClean="0">
                <a:latin typeface="Times New Roman" pitchFamily="18" charset="0"/>
                <a:cs typeface="Times New Roman" pitchFamily="18" charset="0"/>
              </a:rPr>
              <a:t>Graduated from </a:t>
            </a:r>
            <a:r>
              <a:rPr lang="en-US" dirty="0" err="1" smtClean="0">
                <a:latin typeface="Times New Roman" pitchFamily="18" charset="0"/>
                <a:cs typeface="Times New Roman" pitchFamily="18" charset="0"/>
              </a:rPr>
              <a:t>Havard</a:t>
            </a:r>
            <a:r>
              <a:rPr lang="en-US" dirty="0" smtClean="0">
                <a:latin typeface="Times New Roman" pitchFamily="18" charset="0"/>
                <a:cs typeface="Times New Roman" pitchFamily="18" charset="0"/>
              </a:rPr>
              <a:t> University with </a:t>
            </a:r>
            <a:r>
              <a:rPr lang="en-US" dirty="0" err="1" smtClean="0">
                <a:latin typeface="Times New Roman" pitchFamily="18" charset="0"/>
                <a:cs typeface="Times New Roman" pitchFamily="18" charset="0"/>
              </a:rPr>
              <a:t>Ph.D</a:t>
            </a:r>
            <a:r>
              <a:rPr lang="en-US" dirty="0" smtClean="0">
                <a:latin typeface="Times New Roman" pitchFamily="18" charset="0"/>
                <a:cs typeface="Times New Roman" pitchFamily="18" charset="0"/>
              </a:rPr>
              <a:t> in 1931</a:t>
            </a:r>
          </a:p>
          <a:p>
            <a:pPr marL="0" indent="0">
              <a:buNone/>
            </a:pPr>
            <a:r>
              <a:rPr lang="en-US" dirty="0" smtClean="0">
                <a:latin typeface="Times New Roman" pitchFamily="18" charset="0"/>
                <a:cs typeface="Times New Roman" pitchFamily="18" charset="0"/>
              </a:rPr>
              <a:t>He was the one who invented the operant conditioning chamber commonly known as “Skinner Box”.  According to this he </a:t>
            </a:r>
            <a:r>
              <a:rPr lang="en-US" dirty="0" smtClean="0">
                <a:latin typeface="Times New Roman" pitchFamily="18" charset="0"/>
                <a:cs typeface="Times New Roman" pitchFamily="18" charset="0"/>
              </a:rPr>
              <a:t>placed </a:t>
            </a:r>
            <a:r>
              <a:rPr lang="en-US" dirty="0" smtClean="0">
                <a:latin typeface="Times New Roman" pitchFamily="18" charset="0"/>
                <a:cs typeface="Times New Roman" pitchFamily="18" charset="0"/>
              </a:rPr>
              <a:t>rats and birds into a box with a lever to deliver food.  He noticed that rats were able to wander </a:t>
            </a:r>
            <a:r>
              <a:rPr lang="en-US" dirty="0" smtClean="0">
                <a:latin typeface="Times New Roman" pitchFamily="18" charset="0"/>
                <a:cs typeface="Times New Roman" pitchFamily="18" charset="0"/>
              </a:rPr>
              <a:t>around </a:t>
            </a:r>
            <a:r>
              <a:rPr lang="en-US" dirty="0" smtClean="0">
                <a:latin typeface="Times New Roman" pitchFamily="18" charset="0"/>
                <a:cs typeface="Times New Roman" pitchFamily="18" charset="0"/>
              </a:rPr>
              <a:t>the box as they were able to push the lever by accident.  </a:t>
            </a:r>
          </a:p>
          <a:p>
            <a:pPr marL="0" indent="0">
              <a:buNone/>
            </a:pPr>
            <a:r>
              <a:rPr lang="en-US" dirty="0" smtClean="0">
                <a:latin typeface="Times New Roman" pitchFamily="18" charset="0"/>
                <a:cs typeface="Times New Roman" pitchFamily="18" charset="0"/>
              </a:rPr>
              <a:t>Rats were able to push the lever in </a:t>
            </a:r>
            <a:r>
              <a:rPr lang="en-US" dirty="0" smtClean="0">
                <a:latin typeface="Times New Roman" pitchFamily="18" charset="0"/>
                <a:cs typeface="Times New Roman" pitchFamily="18" charset="0"/>
              </a:rPr>
              <a:t>continuous </a:t>
            </a:r>
            <a:r>
              <a:rPr lang="en-US" dirty="0" smtClean="0">
                <a:latin typeface="Times New Roman" pitchFamily="18" charset="0"/>
                <a:cs typeface="Times New Roman" pitchFamily="18" charset="0"/>
              </a:rPr>
              <a:t>motion until he was completely full, the same experiment was repeated in an electric box where levers were used to stop current.</a:t>
            </a:r>
          </a:p>
          <a:p>
            <a:pPr marL="0" indent="0">
              <a:buNone/>
            </a:pPr>
            <a:r>
              <a:rPr lang="en-US" dirty="0" smtClean="0">
                <a:latin typeface="Times New Roman" pitchFamily="18" charset="0"/>
                <a:cs typeface="Times New Roman" pitchFamily="18" charset="0"/>
              </a:rPr>
              <a:t>He later found his own school of </a:t>
            </a:r>
            <a:r>
              <a:rPr lang="en-US" dirty="0" smtClean="0">
                <a:latin typeface="Times New Roman" pitchFamily="18" charset="0"/>
                <a:cs typeface="Times New Roman" pitchFamily="18" charset="0"/>
              </a:rPr>
              <a:t>behaviorism. </a:t>
            </a:r>
            <a:endParaRPr lang="en-US" dirty="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21798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6494" y="237248"/>
            <a:ext cx="8911687" cy="1280890"/>
          </a:xfrm>
        </p:spPr>
        <p:txBody>
          <a:bodyPr/>
          <a:lstStyle/>
          <a:p>
            <a:pPr algn="ctr"/>
            <a:r>
              <a:rPr lang="en-US" b="1" dirty="0" smtClean="0">
                <a:latin typeface="Times New Roman" pitchFamily="18" charset="0"/>
                <a:cs typeface="Times New Roman" pitchFamily="18" charset="0"/>
              </a:rPr>
              <a:t>Operant </a:t>
            </a:r>
            <a:r>
              <a:rPr lang="en-US" b="1" dirty="0" smtClean="0">
                <a:latin typeface="Times New Roman" pitchFamily="18" charset="0"/>
                <a:cs typeface="Times New Roman" pitchFamily="18" charset="0"/>
              </a:rPr>
              <a:t>Conditioning </a:t>
            </a:r>
            <a:endParaRPr lang="en-US"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385273" y="1676400"/>
            <a:ext cx="11560542" cy="5029200"/>
          </a:xfrm>
        </p:spPr>
        <p:txBody>
          <a:bodyPr>
            <a:noAutofit/>
          </a:bodyPr>
          <a:lstStyle/>
          <a:p>
            <a:pPr marL="0" indent="0" algn="ctr">
              <a:buNone/>
            </a:pPr>
            <a:r>
              <a:rPr lang="en-US" sz="1400" dirty="0" smtClean="0">
                <a:latin typeface="Times New Roman" pitchFamily="18" charset="0"/>
                <a:cs typeface="Times New Roman" pitchFamily="18" charset="0"/>
              </a:rPr>
              <a:t>               </a:t>
            </a:r>
            <a:r>
              <a:rPr lang="en-US" sz="1400" dirty="0" smtClean="0">
                <a:latin typeface="Times New Roman" pitchFamily="18" charset="0"/>
                <a:cs typeface="Times New Roman" pitchFamily="18" charset="0"/>
              </a:rPr>
              <a:t>    </a:t>
            </a:r>
            <a:r>
              <a:rPr lang="en-US" sz="1400" b="1" dirty="0" smtClean="0">
                <a:latin typeface="Times New Roman" pitchFamily="18" charset="0"/>
                <a:cs typeface="Times New Roman" pitchFamily="18" charset="0"/>
              </a:rPr>
              <a:t>Reinforcement</a:t>
            </a:r>
          </a:p>
          <a:p>
            <a:pPr marL="0" indent="0">
              <a:buNone/>
            </a:pPr>
            <a:r>
              <a:rPr lang="en-US" sz="1400" dirty="0" smtClean="0">
                <a:latin typeface="Times New Roman" pitchFamily="18" charset="0"/>
                <a:cs typeface="Times New Roman" pitchFamily="18" charset="0"/>
              </a:rPr>
              <a:t> reinforcement can be termed as an event that helps to strengthen or increase a follow of certain behavior. Reinforcements are categorized into two.</a:t>
            </a:r>
          </a:p>
          <a:p>
            <a:pPr>
              <a:buAutoNum type="arabicPeriod"/>
            </a:pPr>
            <a:r>
              <a:rPr lang="en-US" sz="1400" dirty="0" smtClean="0">
                <a:latin typeface="Times New Roman" pitchFamily="18" charset="0"/>
                <a:cs typeface="Times New Roman" pitchFamily="18" charset="0"/>
              </a:rPr>
              <a:t>Positive reinforcements , these are favorable outcomes or events that are awarded after a behavior.  In this </a:t>
            </a:r>
            <a:r>
              <a:rPr lang="en-US" sz="1400" dirty="0" smtClean="0">
                <a:latin typeface="Times New Roman" pitchFamily="18" charset="0"/>
                <a:cs typeface="Times New Roman" pitchFamily="18" charset="0"/>
              </a:rPr>
              <a:t>reinforcement </a:t>
            </a:r>
            <a:r>
              <a:rPr lang="en-US" sz="1400" dirty="0" smtClean="0">
                <a:latin typeface="Times New Roman" pitchFamily="18" charset="0"/>
                <a:cs typeface="Times New Roman" pitchFamily="18" charset="0"/>
              </a:rPr>
              <a:t>a behavior is strengthened by a an addition of a reward.</a:t>
            </a:r>
          </a:p>
          <a:p>
            <a:pPr>
              <a:buAutoNum type="arabicPeriod"/>
            </a:pPr>
            <a:r>
              <a:rPr lang="en-US" sz="1400" dirty="0" smtClean="0">
                <a:latin typeface="Times New Roman" pitchFamily="18" charset="0"/>
                <a:cs typeface="Times New Roman" pitchFamily="18" charset="0"/>
              </a:rPr>
              <a:t>Negative </a:t>
            </a:r>
            <a:r>
              <a:rPr lang="en-US" sz="1400" dirty="0" smtClean="0">
                <a:latin typeface="Times New Roman" pitchFamily="18" charset="0"/>
                <a:cs typeface="Times New Roman" pitchFamily="18" charset="0"/>
              </a:rPr>
              <a:t>reinforcement, </a:t>
            </a:r>
            <a:r>
              <a:rPr lang="en-US" sz="1400" dirty="0" smtClean="0">
                <a:latin typeface="Times New Roman" pitchFamily="18" charset="0"/>
                <a:cs typeface="Times New Roman" pitchFamily="18" charset="0"/>
              </a:rPr>
              <a:t>the is the removal of unfavorable outcome or an event after a display of a given </a:t>
            </a:r>
            <a:r>
              <a:rPr lang="en-US" sz="1400" dirty="0" smtClean="0">
                <a:latin typeface="Times New Roman" pitchFamily="18" charset="0"/>
                <a:cs typeface="Times New Roman" pitchFamily="18" charset="0"/>
              </a:rPr>
              <a:t>behavior.  </a:t>
            </a:r>
            <a:r>
              <a:rPr lang="en-US" sz="1400" dirty="0" smtClean="0">
                <a:latin typeface="Times New Roman" pitchFamily="18" charset="0"/>
                <a:cs typeface="Times New Roman" pitchFamily="18" charset="0"/>
              </a:rPr>
              <a:t>Based on this a given response is to be strengthened by removing something tat is considered to be unpleasant. </a:t>
            </a:r>
          </a:p>
          <a:p>
            <a:pPr marL="0" indent="0" algn="ctr">
              <a:buNone/>
            </a:pPr>
            <a:r>
              <a:rPr lang="en-US" sz="1400" b="1" dirty="0">
                <a:latin typeface="Times New Roman" pitchFamily="18" charset="0"/>
                <a:cs typeface="Times New Roman" pitchFamily="18" charset="0"/>
              </a:rPr>
              <a:t> </a:t>
            </a:r>
            <a:r>
              <a:rPr lang="en-US" sz="1400" b="1" dirty="0" smtClean="0">
                <a:latin typeface="Times New Roman" pitchFamily="18" charset="0"/>
                <a:cs typeface="Times New Roman" pitchFamily="18" charset="0"/>
              </a:rPr>
              <a:t>    Punishment</a:t>
            </a:r>
          </a:p>
          <a:p>
            <a:pPr marL="0" indent="0">
              <a:buNone/>
            </a:pPr>
            <a:r>
              <a:rPr lang="en-US" sz="1400" dirty="0" smtClean="0">
                <a:latin typeface="Times New Roman" pitchFamily="18" charset="0"/>
                <a:cs typeface="Times New Roman" pitchFamily="18" charset="0"/>
              </a:rPr>
              <a:t>Punishment can be defined as the presentation of an adverse event or a given outcome that is to cause a decrease in the presented behavior.</a:t>
            </a:r>
          </a:p>
          <a:p>
            <a:pPr>
              <a:buAutoNum type="arabicPeriod"/>
            </a:pPr>
            <a:r>
              <a:rPr lang="en-US" sz="1400" dirty="0" smtClean="0">
                <a:latin typeface="Times New Roman" pitchFamily="18" charset="0"/>
                <a:cs typeface="Times New Roman" pitchFamily="18" charset="0"/>
              </a:rPr>
              <a:t>Positive punishment,, it is referred as a punishment by its application . It simply presents a unfavorable outcome so as to weaken the response .</a:t>
            </a:r>
          </a:p>
          <a:p>
            <a:pPr>
              <a:buAutoNum type="arabicPeriod"/>
            </a:pPr>
            <a:r>
              <a:rPr lang="en-US" sz="1400" dirty="0" smtClean="0">
                <a:latin typeface="Times New Roman" pitchFamily="18" charset="0"/>
                <a:cs typeface="Times New Roman" pitchFamily="18" charset="0"/>
              </a:rPr>
              <a:t>Negative punishment, it is termed as punishment by removal. It occurs incase a favorable outcome or event is to be removed after a certain behavior occurs. </a:t>
            </a:r>
          </a:p>
          <a:p>
            <a:pPr marL="0" indent="0">
              <a:buNone/>
            </a:pP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                         application of operant conditioning ant its relevancy</a:t>
            </a:r>
          </a:p>
          <a:p>
            <a:pPr marL="0" indent="0">
              <a:buNone/>
            </a:pPr>
            <a:r>
              <a:rPr lang="en-US" sz="1400" dirty="0" smtClean="0">
                <a:latin typeface="Times New Roman" pitchFamily="18" charset="0"/>
                <a:cs typeface="Times New Roman" pitchFamily="18" charset="0"/>
              </a:rPr>
              <a:t>A student always tends to finish his/her homework in a daily basis because he/she is aware that he/she will be rewarded a praise (behavior) or candy (action).</a:t>
            </a:r>
            <a:endParaRPr lang="en-US" sz="1400" dirty="0" smtClean="0">
              <a:latin typeface="Times New Roman" pitchFamily="18" charset="0"/>
              <a:cs typeface="Times New Roman" pitchFamily="18" charset="0"/>
            </a:endParaRPr>
          </a:p>
          <a:p>
            <a:pPr marL="0" indent="0">
              <a:buNone/>
            </a:pPr>
            <a:endParaRPr lang="en-US" sz="1400" dirty="0" smtClean="0">
              <a:latin typeface="Times New Roman" pitchFamily="18" charset="0"/>
              <a:cs typeface="Times New Roman" pitchFamily="18" charset="0"/>
            </a:endParaRPr>
          </a:p>
          <a:p>
            <a:pPr>
              <a:buAutoNum type="arabicPeriod"/>
            </a:pPr>
            <a:endParaRPr lang="en-US" sz="1400" dirty="0" smtClean="0">
              <a:latin typeface="Times New Roman" pitchFamily="18" charset="0"/>
              <a:cs typeface="Times New Roman" pitchFamily="18" charset="0"/>
            </a:endParaRPr>
          </a:p>
          <a:p>
            <a:pPr marL="0" indent="0">
              <a:buNone/>
            </a:pPr>
            <a:r>
              <a:rPr lang="en-US" sz="1400" dirty="0" smtClean="0">
                <a:latin typeface="Times New Roman" pitchFamily="18" charset="0"/>
                <a:cs typeface="Times New Roman" pitchFamily="18" charset="0"/>
              </a:rPr>
              <a:t>																																																						</a:t>
            </a:r>
            <a:endParaRPr lang="en-US" sz="1400" dirty="0">
              <a:latin typeface="Times New Roman" pitchFamily="18" charset="0"/>
              <a:cs typeface="Times New Roman" pitchFamily="18" charset="0"/>
            </a:endParaRPr>
          </a:p>
        </p:txBody>
      </p:sp>
    </p:spTree>
    <p:extLst>
      <p:ext uri="{BB962C8B-B14F-4D97-AF65-F5344CB8AC3E}">
        <p14:creationId xmlns:p14="http://schemas.microsoft.com/office/powerpoint/2010/main" val="883931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Classical Conditioning </a:t>
            </a:r>
            <a:br>
              <a:rPr lang="en-US" b="1" dirty="0" smtClean="0"/>
            </a:br>
            <a:endParaRPr lang="en-US" b="1" dirty="0"/>
          </a:p>
        </p:txBody>
      </p:sp>
      <p:sp>
        <p:nvSpPr>
          <p:cNvPr id="3" name="Content Placeholder 2"/>
          <p:cNvSpPr>
            <a:spLocks noGrp="1"/>
          </p:cNvSpPr>
          <p:nvPr>
            <p:ph sz="quarter" idx="1"/>
          </p:nvPr>
        </p:nvSpPr>
        <p:spPr>
          <a:xfrm>
            <a:off x="468923" y="1395045"/>
            <a:ext cx="11035689" cy="4994031"/>
          </a:xfrm>
        </p:spPr>
        <p:txBody>
          <a:bodyPr>
            <a:normAutofit fontScale="85000" lnSpcReduction="20000"/>
          </a:bodyPr>
          <a:lstStyle/>
          <a:p>
            <a:pPr marL="0" indent="0">
              <a:buNone/>
            </a:pPr>
            <a:r>
              <a:rPr lang="en-US" b="1" dirty="0" smtClean="0">
                <a:latin typeface="Times New Roman" pitchFamily="18" charset="0"/>
                <a:cs typeface="Times New Roman" pitchFamily="18" charset="0"/>
              </a:rPr>
              <a:t>                                       Components, </a:t>
            </a:r>
          </a:p>
          <a:p>
            <a:r>
              <a:rPr lang="en-US" b="1" dirty="0" smtClean="0">
                <a:latin typeface="Times New Roman" pitchFamily="18" charset="0"/>
                <a:cs typeface="Times New Roman" pitchFamily="18" charset="0"/>
              </a:rPr>
              <a:t>Neutral stimulus, </a:t>
            </a:r>
            <a:r>
              <a:rPr lang="en-US" dirty="0" smtClean="0">
                <a:latin typeface="Times New Roman" pitchFamily="18" charset="0"/>
                <a:cs typeface="Times New Roman" pitchFamily="18" charset="0"/>
              </a:rPr>
              <a:t> this is a stimulus which initially produces no specific kind of response other than just focusing the attention.</a:t>
            </a:r>
          </a:p>
          <a:p>
            <a:r>
              <a:rPr lang="en-US" b="1" dirty="0" smtClean="0">
                <a:latin typeface="Times New Roman" pitchFamily="18" charset="0"/>
                <a:cs typeface="Times New Roman" pitchFamily="18" charset="0"/>
              </a:rPr>
              <a:t>Unconditional stimulus,</a:t>
            </a:r>
            <a:r>
              <a:rPr lang="en-US" dirty="0" smtClean="0">
                <a:latin typeface="Times New Roman" pitchFamily="18" charset="0"/>
                <a:cs typeface="Times New Roman" pitchFamily="18" charset="0"/>
              </a:rPr>
              <a:t> this is a kind of stimulus that is used to evoke a certain response minus the orgasm going just by the previous learning. </a:t>
            </a:r>
          </a:p>
          <a:p>
            <a:r>
              <a:rPr lang="en-US" b="1" dirty="0" smtClean="0">
                <a:latin typeface="Times New Roman" pitchFamily="18" charset="0"/>
                <a:cs typeface="Times New Roman" pitchFamily="18" charset="0"/>
              </a:rPr>
              <a:t>Unconditioned response, </a:t>
            </a:r>
            <a:r>
              <a:rPr lang="en-US" dirty="0" smtClean="0">
                <a:latin typeface="Times New Roman" pitchFamily="18" charset="0"/>
                <a:cs typeface="Times New Roman" pitchFamily="18" charset="0"/>
              </a:rPr>
              <a:t> this is the unlearned response which is noticed to occur naturally  towards the unconditioned stimulus.</a:t>
            </a:r>
          </a:p>
          <a:p>
            <a:r>
              <a:rPr lang="en-US" b="1" dirty="0" smtClean="0">
                <a:latin typeface="Times New Roman" pitchFamily="18" charset="0"/>
                <a:cs typeface="Times New Roman" pitchFamily="18" charset="0"/>
              </a:rPr>
              <a:t>Conditioned stimulus, </a:t>
            </a:r>
            <a:r>
              <a:rPr lang="en-US" dirty="0" smtClean="0">
                <a:latin typeface="Times New Roman" pitchFamily="18" charset="0"/>
                <a:cs typeface="Times New Roman" pitchFamily="18" charset="0"/>
              </a:rPr>
              <a:t>this is a previous neutral stimulus after becoming  associated towards the unconditioned stimulus which electuary triggers a conditioned response </a:t>
            </a:r>
            <a:r>
              <a:rPr lang="en-US" dirty="0">
                <a:latin typeface="Times New Roman" pitchFamily="18" charset="0"/>
                <a:cs typeface="Times New Roman" pitchFamily="18" charset="0"/>
              </a:rPr>
              <a:t>(Oliveira-Castro, 2021)</a:t>
            </a:r>
            <a:r>
              <a:rPr lang="en-US" dirty="0" smtClean="0">
                <a:latin typeface="Times New Roman" pitchFamily="18" charset="0"/>
                <a:cs typeface="Times New Roman" pitchFamily="18" charset="0"/>
              </a:rPr>
              <a:t>. </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classical conditioning is applied in </a:t>
            </a:r>
            <a:r>
              <a:rPr lang="en-US" b="1" dirty="0" smtClean="0">
                <a:latin typeface="Times New Roman" pitchFamily="18" charset="0"/>
                <a:cs typeface="Times New Roman" pitchFamily="18" charset="0"/>
              </a:rPr>
              <a:t>psychotherapy</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 </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in here it is used to systematically desensitization of treating fears or phobias. According to this therapy, behavior is to be modified by the combination of the nautical substance with the unwanted habit or behavior that causes vomiting like smoking or alcohol thus making you feel bad. According to this the unwanted behavior is to be vanished slowly.</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13046198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4402" y="155187"/>
            <a:ext cx="8911687" cy="1280890"/>
          </a:xfrm>
        </p:spPr>
        <p:txBody>
          <a:bodyPr/>
          <a:lstStyle/>
          <a:p>
            <a:pPr algn="ctr"/>
            <a:r>
              <a:rPr lang="en-US" b="1" dirty="0" smtClean="0">
                <a:latin typeface="Times New Roman" pitchFamily="18" charset="0"/>
                <a:cs typeface="Times New Roman" pitchFamily="18" charset="0"/>
              </a:rPr>
              <a:t>Cultural Application Of Behavior Analysis</a:t>
            </a:r>
            <a:endParaRPr lang="en-US"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5611" y="1500554"/>
            <a:ext cx="11525373" cy="5205046"/>
          </a:xfrm>
        </p:spPr>
        <p:txBody>
          <a:bodyPr>
            <a:normAutofit/>
          </a:bodyPr>
          <a:lstStyle/>
          <a:p>
            <a:r>
              <a:rPr lang="en-US" sz="2800" dirty="0" smtClean="0">
                <a:latin typeface="Times New Roman" pitchFamily="18" charset="0"/>
                <a:cs typeface="Times New Roman" pitchFamily="18" charset="0"/>
              </a:rPr>
              <a:t>Culturally, the behavioral analysts are expected to understand their own cultural preferences, characteristics, circumstances and values. As well they need to be aware of their clients. This is to say that a behavioral analysis's must be aware of their personal biasness and how they may affect the relationship of the analysts and their clients.  For instance this awareness concerning the analysts and their clients is important because for example the evidence based services requires a combination of clinical knowledge and expertise learning and preference histories (Oliveira-Castro, 2021</a:t>
            </a:r>
            <a:r>
              <a:rPr lang="en-US" sz="2800" dirty="0">
                <a:latin typeface="Times New Roman" pitchFamily="18" charset="0"/>
                <a:cs typeface="Times New Roman" pitchFamily="18" charset="0"/>
              </a:rPr>
              <a:t>)</a:t>
            </a:r>
            <a:r>
              <a:rPr lang="en-US" sz="2800" dirty="0" smtClean="0">
                <a:latin typeface="Times New Roman" pitchFamily="18" charset="0"/>
                <a:cs typeface="Times New Roman" pitchFamily="18" charset="0"/>
              </a:rPr>
              <a:t>.  </a:t>
            </a:r>
          </a:p>
          <a:p>
            <a:r>
              <a:rPr lang="en-US" sz="2800" dirty="0" smtClean="0">
                <a:latin typeface="Times New Roman" pitchFamily="18" charset="0"/>
                <a:cs typeface="Times New Roman" pitchFamily="18" charset="0"/>
              </a:rPr>
              <a:t>This is to mean that a behavior analyst who is rich in culture is in a position to identify a reinforcement as well as the punishment contingencies which have been established by themselves  and their colleagues as well as families.</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668173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5110" y="284141"/>
            <a:ext cx="8911687" cy="1280890"/>
          </a:xfrm>
        </p:spPr>
        <p:txBody>
          <a:bodyPr/>
          <a:lstStyle/>
          <a:p>
            <a:pPr algn="ctr"/>
            <a:r>
              <a:rPr lang="en-US" b="1" dirty="0" smtClean="0">
                <a:latin typeface="Times New Roman" pitchFamily="18" charset="0"/>
                <a:cs typeface="Times New Roman" pitchFamily="18" charset="0"/>
              </a:rPr>
              <a:t>Current Research In Behavior Analysis As It Relates To Cultural Application</a:t>
            </a:r>
            <a:endParaRPr lang="en-US"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90780" y="1547445"/>
            <a:ext cx="11419865" cy="5122985"/>
          </a:xfrm>
        </p:spPr>
        <p:txBody>
          <a:bodyPr>
            <a:normAutofit/>
          </a:bodyPr>
          <a:lstStyle/>
          <a:p>
            <a:r>
              <a:rPr lang="en-US" sz="2800" dirty="0" smtClean="0">
                <a:latin typeface="Times New Roman" pitchFamily="18" charset="0"/>
                <a:cs typeface="Times New Roman" pitchFamily="18" charset="0"/>
              </a:rPr>
              <a:t>According to the current behavior analysis do serve consumers with a diverse socioeconomic, ethnic and racial backgrounds.  To be in a better position to serve consumers from different cultures including marginalized racial and ethnic populations. </a:t>
            </a:r>
          </a:p>
          <a:p>
            <a:r>
              <a:rPr lang="en-US" sz="2800" dirty="0" smtClean="0">
                <a:latin typeface="Times New Roman" pitchFamily="18" charset="0"/>
                <a:cs typeface="Times New Roman" pitchFamily="18" charset="0"/>
              </a:rPr>
              <a:t>Cultural competency is no longer regarded as the option but being a necessity to serve an increasing multicultural backgrounds of the consumers.</a:t>
            </a:r>
          </a:p>
          <a:p>
            <a:r>
              <a:rPr lang="en-US" sz="2800" dirty="0" smtClean="0">
                <a:latin typeface="Times New Roman" pitchFamily="18" charset="0"/>
                <a:cs typeface="Times New Roman" pitchFamily="18" charset="0"/>
              </a:rPr>
              <a:t>The behavior analysts are therefore required to understand their </a:t>
            </a:r>
            <a:r>
              <a:rPr lang="en-US" sz="2800" dirty="0" err="1" smtClean="0">
                <a:latin typeface="Times New Roman" pitchFamily="18" charset="0"/>
                <a:cs typeface="Times New Roman" pitchFamily="18" charset="0"/>
              </a:rPr>
              <a:t>clients’s</a:t>
            </a:r>
            <a:r>
              <a:rPr lang="en-US" sz="2800" dirty="0" smtClean="0">
                <a:latin typeface="Times New Roman" pitchFamily="18" charset="0"/>
                <a:cs typeface="Times New Roman" pitchFamily="18" charset="0"/>
              </a:rPr>
              <a:t> cultures and incase if they fail to be aware of them can negatively impact the treatment services when being delivered.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4444363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0919FB-31D1-42EF-AE9A-030D03E2F919}"/>
              </a:ext>
            </a:extLst>
          </p:cNvPr>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 xmlns:a16="http://schemas.microsoft.com/office/drawing/2014/main" id="{CC4FED17-6BFF-4391-8F83-4836C49D660D}"/>
              </a:ext>
            </a:extLst>
          </p:cNvPr>
          <p:cNvSpPr>
            <a:spLocks noGrp="1"/>
          </p:cNvSpPr>
          <p:nvPr>
            <p:ph sz="quarter" idx="1"/>
          </p:nvPr>
        </p:nvSpPr>
        <p:spPr/>
        <p:txBody>
          <a:bodyPr>
            <a:normAutofit/>
          </a:bodyPr>
          <a:lstStyle/>
          <a:p>
            <a:pPr marL="457200" marR="0" indent="-457200">
              <a:lnSpc>
                <a:spcPct val="200000"/>
              </a:lnSpc>
              <a:spcBef>
                <a:spcPts val="0"/>
              </a:spcBef>
              <a:spcAft>
                <a:spcPts val="800"/>
              </a:spcAft>
            </a:pPr>
            <a:r>
              <a:rPr lang="en-US" sz="1600" dirty="0">
                <a:latin typeface="Times New Roman" pitchFamily="18" charset="0"/>
                <a:cs typeface="Times New Roman" pitchFamily="18" charset="0"/>
              </a:rPr>
              <a:t>Baum, W. M. (2018). </a:t>
            </a:r>
            <a:r>
              <a:rPr lang="en-US" sz="1600" dirty="0" err="1">
                <a:latin typeface="Times New Roman" pitchFamily="18" charset="0"/>
                <a:cs typeface="Times New Roman" pitchFamily="18" charset="0"/>
              </a:rPr>
              <a:t>Multiscale</a:t>
            </a:r>
            <a:r>
              <a:rPr lang="en-US" sz="1600" dirty="0">
                <a:latin typeface="Times New Roman" pitchFamily="18" charset="0"/>
                <a:cs typeface="Times New Roman" pitchFamily="18" charset="0"/>
              </a:rPr>
              <a:t> behavior analysis and molar behaviorism: An overview. </a:t>
            </a:r>
            <a:r>
              <a:rPr lang="en-US" sz="1600" i="1" dirty="0" err="1" smtClean="0">
                <a:latin typeface="Times New Roman" pitchFamily="18" charset="0"/>
                <a:cs typeface="Times New Roman" pitchFamily="18" charset="0"/>
              </a:rPr>
              <a:t>Jou</a:t>
            </a:r>
            <a:endParaRPr lang="en-US" sz="1600" i="1" dirty="0" smtClean="0">
              <a:latin typeface="Times New Roman" pitchFamily="18" charset="0"/>
              <a:cs typeface="Times New Roman" pitchFamily="18" charset="0"/>
            </a:endParaRPr>
          </a:p>
          <a:p>
            <a:pPr marL="457200" marR="0" indent="-457200">
              <a:lnSpc>
                <a:spcPct val="200000"/>
              </a:lnSpc>
              <a:spcBef>
                <a:spcPts val="0"/>
              </a:spcBef>
              <a:spcAft>
                <a:spcPts val="800"/>
              </a:spcAft>
            </a:pPr>
            <a:r>
              <a:rPr lang="en-US" sz="1600" dirty="0">
                <a:latin typeface="Times New Roman" pitchFamily="18" charset="0"/>
                <a:cs typeface="Times New Roman" pitchFamily="18" charset="0"/>
              </a:rPr>
              <a:t>Oliveira-Castro, J. M. (2021). Behavior analysis and psychological concepts: Commentary </a:t>
            </a:r>
            <a:r>
              <a:rPr lang="en-US" sz="1600" dirty="0" smtClean="0">
                <a:latin typeface="Times New Roman" pitchFamily="18" charset="0"/>
                <a:cs typeface="Times New Roman" pitchFamily="18" charset="0"/>
              </a:rPr>
              <a:t>on	</a:t>
            </a:r>
            <a:r>
              <a:rPr lang="en-US" sz="1600" dirty="0" err="1" smtClean="0">
                <a:latin typeface="Times New Roman" pitchFamily="18" charset="0"/>
                <a:cs typeface="Times New Roman" pitchFamily="18" charset="0"/>
              </a:rPr>
              <a:t>Foxall’s</a:t>
            </a:r>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Intentional Behaviorism</a:t>
            </a:r>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In </a:t>
            </a:r>
            <a:r>
              <a:rPr lang="en-US" sz="1600" i="1" dirty="0">
                <a:latin typeface="Times New Roman" pitchFamily="18" charset="0"/>
                <a:cs typeface="Times New Roman" pitchFamily="18" charset="0"/>
              </a:rPr>
              <a:t>Contemporary Behaviorisms in Debate</a:t>
            </a:r>
            <a:r>
              <a:rPr lang="en-US" sz="1600" dirty="0">
                <a:latin typeface="Times New Roman" pitchFamily="18" charset="0"/>
                <a:cs typeface="Times New Roman" pitchFamily="18" charset="0"/>
              </a:rPr>
              <a:t> (pp. 191-209). </a:t>
            </a:r>
            <a:r>
              <a:rPr lang="en-US" sz="1600" dirty="0" smtClean="0">
                <a:latin typeface="Times New Roman" pitchFamily="18" charset="0"/>
                <a:cs typeface="Times New Roman" pitchFamily="18" charset="0"/>
              </a:rPr>
              <a:t>Springer</a:t>
            </a:r>
            <a:r>
              <a:rPr lang="en-US" sz="1600" dirty="0">
                <a:latin typeface="Times New Roman" pitchFamily="18" charset="0"/>
                <a:cs typeface="Times New Roman" pitchFamily="18" charset="0"/>
              </a:rPr>
              <a:t>, Cham. </a:t>
            </a:r>
            <a:r>
              <a:rPr lang="en-US" sz="1600" i="1" dirty="0" err="1" smtClean="0">
                <a:latin typeface="Times New Roman" pitchFamily="18" charset="0"/>
                <a:cs typeface="Times New Roman" pitchFamily="18" charset="0"/>
              </a:rPr>
              <a:t>rnal</a:t>
            </a:r>
            <a:r>
              <a:rPr lang="en-US" sz="1600" i="1" dirty="0" smtClean="0">
                <a:latin typeface="Times New Roman" pitchFamily="18" charset="0"/>
                <a:cs typeface="Times New Roman" pitchFamily="18" charset="0"/>
              </a:rPr>
              <a:t> </a:t>
            </a:r>
            <a:r>
              <a:rPr lang="en-US" sz="1600" i="1" dirty="0">
                <a:latin typeface="Times New Roman" pitchFamily="18" charset="0"/>
                <a:cs typeface="Times New Roman" pitchFamily="18" charset="0"/>
              </a:rPr>
              <a:t>of the Experimental Analysis of </a:t>
            </a:r>
            <a:r>
              <a:rPr lang="en-US" sz="1600" i="1" dirty="0" smtClean="0">
                <a:latin typeface="Times New Roman" pitchFamily="18" charset="0"/>
                <a:cs typeface="Times New Roman" pitchFamily="18" charset="0"/>
              </a:rPr>
              <a:t>	Behavior</a:t>
            </a:r>
            <a:r>
              <a:rPr lang="en-US" sz="1600" dirty="0">
                <a:latin typeface="Times New Roman" pitchFamily="18" charset="0"/>
                <a:cs typeface="Times New Roman" pitchFamily="18" charset="0"/>
              </a:rPr>
              <a:t>, </a:t>
            </a:r>
            <a:r>
              <a:rPr lang="en-US" sz="1600" i="1" dirty="0">
                <a:latin typeface="Times New Roman" pitchFamily="18" charset="0"/>
                <a:cs typeface="Times New Roman" pitchFamily="18" charset="0"/>
              </a:rPr>
              <a:t>110</a:t>
            </a:r>
            <a:r>
              <a:rPr lang="en-US" sz="1600" dirty="0">
                <a:latin typeface="Times New Roman" pitchFamily="18" charset="0"/>
                <a:cs typeface="Times New Roman" pitchFamily="18" charset="0"/>
              </a:rPr>
              <a:t>(3), 302-322.</a:t>
            </a:r>
            <a:endParaRPr lang="en-US"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0634768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Civic</Template>
  <TotalTime>330</TotalTime>
  <Words>1105</Words>
  <Application>Microsoft Office PowerPoint</Application>
  <PresentationFormat>Custom</PresentationFormat>
  <Paragraphs>52</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Civic</vt:lpstr>
      <vt:lpstr>Behavior Analysis Name Institution Course Instructor Date</vt:lpstr>
      <vt:lpstr>Behavior Analysis  </vt:lpstr>
      <vt:lpstr>PowerPoint Presentation</vt:lpstr>
      <vt:lpstr>Operant Conditioning </vt:lpstr>
      <vt:lpstr>Classical Conditioning  </vt:lpstr>
      <vt:lpstr>Cultural Application Of Behavior Analysis</vt:lpstr>
      <vt:lpstr>Current Research In Behavior Analysis As It Relates To Cultural Application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Behavior Analysis  Name Institution Course Instructor Date</dc:title>
  <dc:creator>user</dc:creator>
  <cp:lastModifiedBy>VINNY</cp:lastModifiedBy>
  <cp:revision>68</cp:revision>
  <dcterms:created xsi:type="dcterms:W3CDTF">2021-10-14T01:50:57Z</dcterms:created>
  <dcterms:modified xsi:type="dcterms:W3CDTF">2021-10-15T00:19:10Z</dcterms:modified>
</cp:coreProperties>
</file>